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30240288" cy="4276725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EEF8"/>
    <a:srgbClr val="FF3399"/>
    <a:srgbClr val="A4E1F6"/>
    <a:srgbClr val="75D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 snapToGrid="0">
      <p:cViewPr>
        <p:scale>
          <a:sx n="10" d="100"/>
          <a:sy n="10" d="100"/>
        </p:scale>
        <p:origin x="2166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6999180"/>
            <a:ext cx="25704245" cy="14889339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462709"/>
            <a:ext cx="22680216" cy="10325516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242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433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76960"/>
            <a:ext cx="6520562" cy="3624326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76960"/>
            <a:ext cx="19183683" cy="3624326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84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540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62125"/>
            <a:ext cx="26082248" cy="17789985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20410"/>
            <a:ext cx="26082248" cy="9355333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54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384800"/>
            <a:ext cx="12852122" cy="2713542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384800"/>
            <a:ext cx="12852122" cy="2713542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34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76970"/>
            <a:ext cx="26082248" cy="826635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483919"/>
            <a:ext cx="12793057" cy="5138007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21926"/>
            <a:ext cx="12793057" cy="22977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483919"/>
            <a:ext cx="12856061" cy="5138007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21926"/>
            <a:ext cx="12856061" cy="22977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0574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607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5800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1150"/>
            <a:ext cx="9753280" cy="9979025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57701"/>
            <a:ext cx="15309146" cy="30392467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30175"/>
            <a:ext cx="9753280" cy="23769486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4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1150"/>
            <a:ext cx="9753280" cy="9979025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57701"/>
            <a:ext cx="15309146" cy="30392467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30175"/>
            <a:ext cx="9753280" cy="23769486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27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76970"/>
            <a:ext cx="26082248" cy="8266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384800"/>
            <a:ext cx="26082248" cy="27135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638914"/>
            <a:ext cx="6804065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C26FB-AC78-40AE-BE7C-901568E32A3D}" type="datetimeFigureOut">
              <a:rPr lang="zh-TW" altLang="en-US" smtClean="0"/>
              <a:t>2021/3/16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638914"/>
            <a:ext cx="10206097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638914"/>
            <a:ext cx="6804065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5C4C0-6C4E-41A0-B4A9-FD727C118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3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圖片 22">
            <a:extLst>
              <a:ext uri="{FF2B5EF4-FFF2-40B4-BE49-F238E27FC236}">
                <a16:creationId xmlns:a16="http://schemas.microsoft.com/office/drawing/2014/main" id="{DC9175A5-791C-49CF-87DB-AB133D6045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1298" y="-256387"/>
            <a:ext cx="30602882" cy="20401921"/>
          </a:xfrm>
          <a:prstGeom prst="rect">
            <a:avLst/>
          </a:prstGeom>
        </p:spPr>
      </p:pic>
      <p:pic>
        <p:nvPicPr>
          <p:cNvPr id="61" name="圖片 60">
            <a:extLst>
              <a:ext uri="{FF2B5EF4-FFF2-40B4-BE49-F238E27FC236}">
                <a16:creationId xmlns:a16="http://schemas.microsoft.com/office/drawing/2014/main" id="{997CFF69-9D97-44CA-B15F-25FDE4EE8E7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389" b="99352" l="0" r="99346">
                        <a14:foregroundMark x1="11649" y1="3333" x2="262" y2="3796"/>
                        <a14:foregroundMark x1="262" y1="3796" x2="262" y2="3796"/>
                        <a14:foregroundMark x1="9031" y1="11389" x2="262" y2="11852"/>
                        <a14:foregroundMark x1="262" y1="11852" x2="262" y2="11852"/>
                        <a14:foregroundMark x1="16492" y1="2963" x2="1832" y2="2963"/>
                        <a14:foregroundMark x1="1832" y1="2963" x2="1832" y2="2963"/>
                        <a14:foregroundMark x1="8115" y1="1481" x2="7853" y2="4907"/>
                        <a14:foregroundMark x1="17277" y1="40833" x2="18848" y2="41019"/>
                        <a14:foregroundMark x1="18848" y1="41019" x2="22382" y2="42130"/>
                        <a14:foregroundMark x1="31253" y1="50301" x2="42408" y2="56019"/>
                        <a14:foregroundMark x1="15314" y1="42130" x2="23327" y2="46237"/>
                        <a14:foregroundMark x1="42408" y1="56019" x2="43717" y2="57222"/>
                        <a14:foregroundMark x1="8901" y1="49537" x2="5105" y2="89352"/>
                        <a14:foregroundMark x1="29319" y1="61019" x2="67932" y2="99352"/>
                        <a14:foregroundMark x1="67932" y1="99352" x2="67932" y2="99352"/>
                        <a14:foregroundMark x1="64398" y1="50185" x2="67277" y2="50648"/>
                        <a14:foregroundMark x1="67277" y1="50648" x2="99346" y2="87870"/>
                        <a14:foregroundMark x1="99346" y1="87870" x2="99346" y2="87870"/>
                        <a14:foregroundMark x1="24215" y1="42407" x2="26309" y2="42870"/>
                        <a14:foregroundMark x1="26309" y1="42870" x2="29974" y2="44907"/>
                        <a14:foregroundMark x1="14921" y1="40648" x2="10162" y2="45137"/>
                        <a14:foregroundMark x1="23037" y1="40185" x2="25000" y2="40370"/>
                        <a14:foregroundMark x1="25000" y1="40370" x2="34843" y2="43989"/>
                        <a14:foregroundMark x1="10733" y1="7778" x2="8639" y2="8889"/>
                        <a14:foregroundMark x1="8639" y1="8889" x2="5366" y2="11944"/>
                        <a14:foregroundMark x1="5366" y1="11944" x2="2356" y2="13519"/>
                        <a14:foregroundMark x1="11387" y1="3333" x2="1178" y2="5093"/>
                        <a14:foregroundMark x1="1178" y1="5093" x2="1178" y2="5093"/>
                        <a14:foregroundMark x1="18848" y1="1944" x2="16623" y2="3611"/>
                        <a14:foregroundMark x1="16623" y1="3611" x2="1702" y2="7963"/>
                        <a14:foregroundMark x1="1702" y1="7963" x2="0" y2="8241"/>
                        <a14:foregroundMark x1="0" y1="8241" x2="0" y2="8241"/>
                        <a14:foregroundMark x1="23953" y1="2593" x2="8901" y2="2963"/>
                        <a14:backgroundMark x1="4581" y1="46389" x2="21335" y2="49907"/>
                        <a14:backgroundMark x1="67801" y1="43241" x2="89398" y2="46852"/>
                        <a14:backgroundMark x1="53534" y1="44907" x2="79581" y2="45463"/>
                        <a14:backgroundMark x1="79581" y1="45463" x2="80759" y2="45926"/>
                        <a14:backgroundMark x1="34948" y1="46852" x2="60602" y2="43704"/>
                        <a14:backgroundMark x1="60602" y1="43704" x2="75131" y2="44074"/>
                        <a14:backgroundMark x1="30759" y1="47685" x2="79319" y2="45000"/>
                        <a14:backgroundMark x1="79319" y1="45000" x2="79974" y2="45000"/>
                        <a14:backgroundMark x1="24476" y1="48519" x2="43063" y2="47222"/>
                        <a14:backgroundMark x1="43063" y1="47222" x2="89267" y2="49259"/>
                        <a14:backgroundMark x1="91230" y1="43796" x2="97775" y2="47130"/>
                        <a14:backgroundMark x1="97775" y1="47130" x2="99869" y2="48704"/>
                        <a14:backgroundMark x1="52225" y1="48426" x2="22644" y2="49167"/>
                        <a14:backgroundMark x1="785" y1="42500" x2="1571" y2="48056"/>
                        <a14:backgroundMark x1="5366" y1="45741" x2="24084" y2="49259"/>
                        <a14:backgroundMark x1="24084" y1="49259" x2="26178" y2="49444"/>
                        <a14:backgroundMark x1="25131" y1="47685" x2="43063" y2="46111"/>
                        <a14:backgroundMark x1="37827" y1="44630" x2="33377" y2="46204"/>
                        <a14:backgroundMark x1="33377" y1="46204" x2="27225" y2="46759"/>
                        <a14:backgroundMark x1="25654" y1="47500" x2="17408" y2="47870"/>
                      </a14:backgroundRemoval>
                    </a14:imgEffect>
                    <a14:imgEffect>
                      <a14:colorTemperature colorTemp="747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1172"/>
          <a:stretch/>
        </p:blipFill>
        <p:spPr>
          <a:xfrm>
            <a:off x="0" y="-185373"/>
            <a:ext cx="30537587" cy="20401922"/>
          </a:xfrm>
          <a:prstGeom prst="rect">
            <a:avLst/>
          </a:prstGeom>
        </p:spPr>
      </p:pic>
      <p:sp>
        <p:nvSpPr>
          <p:cNvPr id="63" name="Rectangle 1">
            <a:extLst>
              <a:ext uri="{FF2B5EF4-FFF2-40B4-BE49-F238E27FC236}">
                <a16:creationId xmlns:a16="http://schemas.microsoft.com/office/drawing/2014/main" id="{D8D915FF-9701-475C-AFFE-D730FFD50163}"/>
              </a:ext>
            </a:extLst>
          </p:cNvPr>
          <p:cNvSpPr>
            <a:spLocks noChangeArrowheads="1"/>
          </p:cNvSpPr>
          <p:nvPr/>
        </p:nvSpPr>
        <p:spPr bwMode="auto">
          <a:xfrm rot="21159312">
            <a:off x="1431646" y="12242532"/>
            <a:ext cx="11492578" cy="2769989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18000" b="0" i="0" u="none" strike="noStrike" cap="none" normalizeH="0" baseline="0" dirty="0">
                <a:ln>
                  <a:noFill/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Rosewood Std Regular" panose="04090804040204020202" pitchFamily="82" charset="0"/>
                <a:ea typeface="華康雅宋體" panose="02010609010101010101" pitchFamily="49" charset="-120"/>
              </a:rPr>
              <a:t>斜槓</a:t>
            </a:r>
            <a:r>
              <a:rPr kumimoji="0" lang="zh-TW" altLang="en-US" sz="120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Rosewood Std Regular" panose="04090804040204020202" pitchFamily="82" charset="0"/>
                <a:ea typeface="華康雅宋體" panose="02010609010101010101" pitchFamily="49" charset="-120"/>
              </a:rPr>
              <a:t>怎麼斜</a:t>
            </a:r>
            <a:r>
              <a:rPr lang="en-US" altLang="zh-TW" sz="18000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Rosewood Std Regular" panose="04090804040204020202" pitchFamily="82" charset="0"/>
                <a:ea typeface="華康雅宋體" panose="02010609010101010101" pitchFamily="49" charset="-120"/>
              </a:rPr>
              <a:t>?</a:t>
            </a:r>
            <a:endParaRPr lang="zh-TW" altLang="zh-TW" sz="18000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00"/>
              </a:highlight>
              <a:latin typeface="Rosewood Std Regular" panose="04090804040204020202" pitchFamily="82" charset="0"/>
              <a:ea typeface="華康雅宋體" panose="02010609010101010101" pitchFamily="49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0A9A4408-48CE-43DA-9F69-799EBFF03B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206" b="99518" l="2806" r="99842">
                        <a14:foregroundMark x1="53026" y1="31795" x2="71721" y2="83155"/>
                        <a14:foregroundMark x1="74023" y1="7682" x2="73329" y2="99518"/>
                        <a14:foregroundMark x1="73329" y1="99518" x2="73329" y2="99518"/>
                        <a14:foregroundMark x1="2806" y1="11953" x2="10845" y2="35171"/>
                        <a14:foregroundMark x1="10845" y1="35171" x2="18285" y2="98932"/>
                        <a14:foregroundMark x1="68852" y1="4547" x2="90763" y2="9439"/>
                        <a14:foregroundMark x1="97005" y1="14881" x2="96469" y2="67241"/>
                        <a14:foregroundMark x1="96469" y1="67241" x2="92718" y2="79056"/>
                        <a14:foregroundMark x1="69042" y1="1447" x2="70681" y2="1240"/>
                        <a14:foregroundMark x1="70681" y1="1240" x2="74023" y2="1240"/>
                        <a14:foregroundMark x1="99306" y1="16431" x2="99842" y2="17981"/>
                        <a14:foregroundMark x1="99306" y1="25973" x2="99653" y2="32587"/>
                        <a14:foregroundMark x1="99653" y1="32587" x2="99653" y2="32587"/>
                      </a14:backgroundRemoval>
                    </a14:imgEffect>
                    <a14:imgEffect>
                      <a14:artisticPaintBrush/>
                    </a14:imgEffect>
                    <a14:imgEffect>
                      <a14:saturation sat="10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1298" y="13356650"/>
            <a:ext cx="30718885" cy="29410600"/>
          </a:xfrm>
          <a:prstGeom prst="rect">
            <a:avLst/>
          </a:prstGeom>
        </p:spPr>
      </p:pic>
      <p:sp>
        <p:nvSpPr>
          <p:cNvPr id="65" name="Rectangle 1">
            <a:extLst>
              <a:ext uri="{FF2B5EF4-FFF2-40B4-BE49-F238E27FC236}">
                <a16:creationId xmlns:a16="http://schemas.microsoft.com/office/drawing/2014/main" id="{3B015394-43CE-4E62-AF58-F9A0BCB4C3ED}"/>
              </a:ext>
            </a:extLst>
          </p:cNvPr>
          <p:cNvSpPr>
            <a:spLocks noChangeArrowheads="1"/>
          </p:cNvSpPr>
          <p:nvPr/>
        </p:nvSpPr>
        <p:spPr bwMode="auto">
          <a:xfrm rot="21195571">
            <a:off x="2308468" y="15562878"/>
            <a:ext cx="10900420" cy="1538883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100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華康雅宋體" panose="02010609010101010101" pitchFamily="49" charset="-120"/>
                <a:ea typeface="華康雅宋體" panose="02010609010101010101" pitchFamily="49" charset="-120"/>
              </a:rPr>
              <a:t>突破框架</a:t>
            </a:r>
            <a:r>
              <a:rPr lang="en-US" altLang="zh-TW" sz="1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華康雅宋體" panose="02010609010101010101" pitchFamily="49" charset="-120"/>
                <a:ea typeface="華康雅宋體" panose="02010609010101010101" pitchFamily="49" charset="-120"/>
              </a:rPr>
              <a:t>x</a:t>
            </a:r>
            <a:r>
              <a:rPr lang="zh-TW" altLang="en-US" sz="1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華康雅宋體" panose="02010609010101010101" pitchFamily="49" charset="-120"/>
                <a:ea typeface="華康雅宋體" panose="02010609010101010101" pitchFamily="49" charset="-120"/>
              </a:rPr>
              <a:t>跨域思維</a:t>
            </a:r>
            <a:endParaRPr kumimoji="0" lang="zh-TW" altLang="zh-TW" sz="10000" b="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00"/>
              </a:highlight>
              <a:latin typeface="華康雅宋體" panose="02010609010101010101" pitchFamily="49" charset="-120"/>
              <a:ea typeface="華康雅宋體" panose="02010609010101010101" pitchFamily="49" charset="-120"/>
            </a:endParaRP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A619C14A-AAE2-448F-9108-8597EF517F21}"/>
              </a:ext>
            </a:extLst>
          </p:cNvPr>
          <p:cNvSpPr/>
          <p:nvPr/>
        </p:nvSpPr>
        <p:spPr>
          <a:xfrm>
            <a:off x="1880185" y="18870233"/>
            <a:ext cx="27295745" cy="8351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lnSpc>
                <a:spcPts val="6500"/>
              </a:lnSpc>
              <a:spcBef>
                <a:spcPts val="2400"/>
              </a:spcBef>
              <a:spcAft>
                <a:spcPts val="4800"/>
              </a:spcAft>
            </a:pPr>
            <a:r>
              <a:rPr kumimoji="1" lang="zh-TW" altLang="en-US" sz="55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人工智慧</a:t>
            </a:r>
            <a:r>
              <a:rPr kumimoji="1" lang="en-US" altLang="zh-TW" sz="55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(AI</a:t>
            </a:r>
            <a:r>
              <a:rPr kumimoji="1" lang="zh-TW" altLang="en-US" sz="55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kumimoji="1" lang="en-US" altLang="zh-TW" sz="55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Artificial Intelligence)</a:t>
            </a:r>
            <a:r>
              <a:rPr kumimoji="1" lang="zh-TW" altLang="en-US" sz="55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已是全世界非常重要核心技術，產業界職場工作    方式及內容已經受到巨幅改變，業界對於跨界專業能力整合人才需求與日俱增。據此，    本校結合現有人工智慧、數據分析、機器學習、語言學、商管師資，設立</a:t>
            </a:r>
            <a:r>
              <a:rPr kumimoji="1" lang="en-US" altLang="zh-TW" sz="55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AI</a:t>
            </a:r>
            <a:r>
              <a:rPr kumimoji="1" lang="zh-TW" altLang="en-US" sz="55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應用微學程，積極培養具有整合專業及人工智慧的跨領域專業人才</a:t>
            </a:r>
            <a:endParaRPr kumimoji="1" lang="en-US" altLang="zh-TW" sz="55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defTabSz="91440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</a:pPr>
            <a:endParaRPr kumimoji="1" lang="en-US" altLang="zh-TW" sz="40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zh-TW" sz="8000" b="1" dirty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zh-TW" sz="8000" b="1" dirty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TW" altLang="zh-TW" sz="8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DCF4B35-C68D-4997-8662-4DD55B636A31}"/>
              </a:ext>
            </a:extLst>
          </p:cNvPr>
          <p:cNvSpPr/>
          <p:nvPr/>
        </p:nvSpPr>
        <p:spPr>
          <a:xfrm>
            <a:off x="-74328" y="41280641"/>
            <a:ext cx="30537586" cy="15696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A5311ED8-5EB9-4996-A435-660DECF5ED36}"/>
              </a:ext>
            </a:extLst>
          </p:cNvPr>
          <p:cNvSpPr txBox="1"/>
          <p:nvPr/>
        </p:nvSpPr>
        <p:spPr>
          <a:xfrm>
            <a:off x="760328" y="41742305"/>
            <a:ext cx="288799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更多管理學院跨領域學程申請資訊：管理學院網站</a:t>
            </a:r>
            <a:r>
              <a:rPr lang="en-US" altLang="zh-TW" sz="4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</a:t>
            </a:r>
            <a:r>
              <a:rPr lang="zh-TW" altLang="en-US" sz="4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學習資源</a:t>
            </a:r>
            <a:endParaRPr lang="zh-TW" altLang="en-US" sz="48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0" name="表格 19">
            <a:extLst>
              <a:ext uri="{FF2B5EF4-FFF2-40B4-BE49-F238E27FC236}">
                <a16:creationId xmlns:a16="http://schemas.microsoft.com/office/drawing/2014/main" id="{4E1C60C7-F671-4CBA-B9A8-2573ACDE7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424801"/>
              </p:ext>
            </p:extLst>
          </p:nvPr>
        </p:nvGraphicFramePr>
        <p:xfrm>
          <a:off x="1880185" y="24056408"/>
          <a:ext cx="25582463" cy="9752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4204">
                  <a:extLst>
                    <a:ext uri="{9D8B030D-6E8A-4147-A177-3AD203B41FA5}">
                      <a16:colId xmlns:a16="http://schemas.microsoft.com/office/drawing/2014/main" val="4161218594"/>
                    </a:ext>
                  </a:extLst>
                </a:gridCol>
                <a:gridCol w="8919992">
                  <a:extLst>
                    <a:ext uri="{9D8B030D-6E8A-4147-A177-3AD203B41FA5}">
                      <a16:colId xmlns:a16="http://schemas.microsoft.com/office/drawing/2014/main" val="898744801"/>
                    </a:ext>
                  </a:extLst>
                </a:gridCol>
                <a:gridCol w="7088071">
                  <a:extLst>
                    <a:ext uri="{9D8B030D-6E8A-4147-A177-3AD203B41FA5}">
                      <a16:colId xmlns:a16="http://schemas.microsoft.com/office/drawing/2014/main" val="3484015442"/>
                    </a:ext>
                  </a:extLst>
                </a:gridCol>
                <a:gridCol w="7150196">
                  <a:extLst>
                    <a:ext uri="{9D8B030D-6E8A-4147-A177-3AD203B41FA5}">
                      <a16:colId xmlns:a16="http://schemas.microsoft.com/office/drawing/2014/main" val="3566784444"/>
                    </a:ext>
                  </a:extLst>
                </a:gridCol>
              </a:tblGrid>
              <a:tr h="92729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44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類別</a:t>
                      </a:r>
                      <a:endParaRPr lang="zh-TW" altLang="en-US" sz="4400" b="1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44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中文科目名稱</a:t>
                      </a:r>
                      <a:endParaRPr lang="zh-TW" altLang="en-US" sz="4400" b="1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44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開課系所</a:t>
                      </a:r>
                      <a:endParaRPr lang="zh-TW" altLang="en-US" sz="4400" b="1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44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4400" b="1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0600143"/>
                  </a:ext>
                </a:extLst>
              </a:tr>
              <a:tr h="18303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</a:t>
                      </a:r>
                      <a:endParaRPr lang="en-US" altLang="zh-TW" sz="440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自然語言處理與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Python</a:t>
                      </a:r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</a:t>
                      </a:r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學分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外語學院跨文化研究所</a:t>
                      </a:r>
                      <a:endParaRPr lang="zh-TW" altLang="en-US" sz="4400" b="0" i="0" u="none" strike="noStrike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9222631"/>
                  </a:ext>
                </a:extLst>
              </a:tr>
              <a:tr h="1685975">
                <a:tc rowSpan="2">
                  <a:txBody>
                    <a:bodyPr/>
                    <a:lstStyle/>
                    <a:p>
                      <a:pPr marL="0" marR="0" lvl="0" indent="0" algn="ctr" defTabSz="302401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二選一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en-US" altLang="zh-TW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核心選修</a:t>
                      </a:r>
                      <a:endParaRPr lang="en-US" altLang="zh-TW" sz="440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人工智慧及大數據在行銷及顧客</a:t>
                      </a:r>
                      <a:endParaRPr lang="en-US" altLang="zh-TW" sz="440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關係管理之應用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</a:t>
                      </a:r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學分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企業管理學系管理學碩士班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876766"/>
                  </a:ext>
                </a:extLst>
              </a:tr>
              <a:tr h="113462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知識探索與資料採擷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英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</a:t>
                      </a:r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學分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資訊管理學系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非資訊相關背景的同學需先上過工作坊才能修此門課</a:t>
                      </a:r>
                      <a:r>
                        <a:rPr lang="en-US" altLang="zh-TW" sz="4400" u="none" strike="noStrike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,</a:t>
                      </a:r>
                      <a:r>
                        <a:rPr lang="zh-TW" altLang="en-US" sz="4400" u="none" strike="noStrike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每年寒假期間由外語學院舉辦</a:t>
                      </a:r>
                      <a:endParaRPr lang="zh-TW" altLang="en-US" sz="4400" b="0" i="0" u="none" strike="noStrike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678158"/>
                  </a:ext>
                </a:extLst>
              </a:tr>
              <a:tr h="1273374">
                <a:tc rowSpan="2">
                  <a:txBody>
                    <a:bodyPr/>
                    <a:lstStyle/>
                    <a:p>
                      <a:pPr marL="0" marR="0" lvl="0" indent="0" algn="ctr" defTabSz="302401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二選一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marL="0" marR="0" lvl="0" indent="0" algn="ctr" defTabSz="302401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選修</a:t>
                      </a:r>
                      <a:endParaRPr lang="en-US" altLang="zh-TW" sz="440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大數據及人工智慧概論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(2</a:t>
                      </a:r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學分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全人教育課程中心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altLang="en-US" sz="4400" b="0" i="0" u="none" strike="noStrike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692490"/>
                  </a:ext>
                </a:extLst>
              </a:tr>
              <a:tr h="18886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專業實習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</a:t>
                      </a:r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學分</a:t>
                      </a:r>
                      <a:r>
                        <a:rPr lang="en-US" altLang="zh-TW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外語學院</a:t>
                      </a:r>
                      <a:endParaRPr lang="zh-TW" altLang="en-US" sz="44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4400" u="none" strike="noStrike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br>
                        <a:rPr lang="zh-TW" altLang="en-US" sz="4400" u="none" strike="noStrike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sz="4400" u="none" strike="noStrike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需先修過自然語言處理與</a:t>
                      </a:r>
                      <a:r>
                        <a:rPr lang="en-US" altLang="zh-TW" sz="4400" u="none" strike="noStrike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Python</a:t>
                      </a:r>
                      <a:endParaRPr lang="zh-TW" altLang="en-US" sz="4400" b="0" i="0" u="none" strike="noStrike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938167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FFA59E3E-D570-4D68-A5F8-6B15A468A61C}"/>
              </a:ext>
            </a:extLst>
          </p:cNvPr>
          <p:cNvSpPr txBox="1"/>
          <p:nvPr/>
        </p:nvSpPr>
        <p:spPr>
          <a:xfrm>
            <a:off x="1880185" y="34161720"/>
            <a:ext cx="298704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6000" b="1" u="sng" dirty="0">
                <a:solidFill>
                  <a:srgbClr val="FFFF00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申請資格</a:t>
            </a:r>
            <a:r>
              <a:rPr lang="en-US" altLang="zh-TW" sz="4800" u="sng" dirty="0">
                <a:solidFill>
                  <a:srgbClr val="FFFF00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:</a:t>
            </a:r>
          </a:p>
          <a:p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1.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本校學生均可申請。</a:t>
            </a:r>
          </a:p>
          <a:p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2.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申請檢附資料</a:t>
            </a:r>
          </a:p>
          <a:p>
            <a:r>
              <a:rPr lang="zh-TW" altLang="en-US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  </a:t>
            </a:r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(1)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輔仁大學學生修讀學程申請表。</a:t>
            </a:r>
          </a:p>
          <a:p>
            <a:r>
              <a:rPr lang="zh-TW" altLang="en-US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  </a:t>
            </a:r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(2)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歷年成績單正本乙份。</a:t>
            </a:r>
          </a:p>
          <a:p>
            <a:r>
              <a:rPr lang="zh-TW" altLang="en-US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  </a:t>
            </a:r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(3)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上網登錄申請資料</a:t>
            </a:r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(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請上學程網站點取連結</a:t>
            </a:r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) </a:t>
            </a:r>
          </a:p>
          <a:p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3.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本微學程為隨班附讀。</a:t>
            </a:r>
          </a:p>
          <a:p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4.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相關規定，請參考學程網站 </a:t>
            </a:r>
          </a:p>
          <a:p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5.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申請資料請繳交至學程辦公室</a:t>
            </a:r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: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利瑪竇大樓</a:t>
            </a:r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LM210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室</a:t>
            </a:r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(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承辦人</a:t>
            </a:r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: </a:t>
            </a:r>
            <a:r>
              <a:rPr lang="zh-TW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許珊珊，</a:t>
            </a:r>
            <a:r>
              <a:rPr lang="en-US" altLang="zh-TW" sz="4800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2736) </a:t>
            </a:r>
            <a:endParaRPr lang="zh-TW" altLang="en-US" sz="4800" b="1" dirty="0">
              <a:solidFill>
                <a:schemeClr val="bg1"/>
              </a:solidFill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F14C740-2384-429E-A065-7539F81C539E}"/>
              </a:ext>
            </a:extLst>
          </p:cNvPr>
          <p:cNvSpPr txBox="1"/>
          <p:nvPr/>
        </p:nvSpPr>
        <p:spPr>
          <a:xfrm>
            <a:off x="15194465" y="16739551"/>
            <a:ext cx="162972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zh-TW" sz="8800" b="1" u="sng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人工智慧應用微學程</a:t>
            </a:r>
            <a:r>
              <a:rPr kumimoji="1" lang="en-US" altLang="zh-TW" sz="8800" b="1" u="sng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kumimoji="1" lang="zh-TW" altLang="en-US" sz="8800" b="1" u="sng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kumimoji="1" lang="en-US" altLang="zh-TW" sz="72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8</a:t>
            </a:r>
            <a:r>
              <a:rPr kumimoji="1" lang="zh-TW" altLang="en-US" sz="72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學分</a:t>
            </a:r>
            <a:endParaRPr kumimoji="1" lang="en-US" altLang="zh-TW" sz="7200" b="1" u="sng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15582BB4-3072-4C57-8A6C-C15586CDD222}"/>
              </a:ext>
            </a:extLst>
          </p:cNvPr>
          <p:cNvSpPr txBox="1"/>
          <p:nvPr/>
        </p:nvSpPr>
        <p:spPr>
          <a:xfrm>
            <a:off x="1880185" y="22621716"/>
            <a:ext cx="110109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u="sng" dirty="0">
                <a:solidFill>
                  <a:srgbClr val="FFFF00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學程科目</a:t>
            </a:r>
            <a:r>
              <a:rPr lang="en-US" altLang="zh-TW" sz="1400" u="sng" dirty="0">
                <a:solidFill>
                  <a:srgbClr val="FFFF00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:</a:t>
            </a:r>
          </a:p>
          <a:p>
            <a:endParaRPr lang="zh-TW" altLang="en-US" dirty="0"/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89623EB0-3765-483F-A19B-69F2031A1BB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4852" y="35145550"/>
            <a:ext cx="3827274" cy="382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551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</TotalTime>
  <Words>353</Words>
  <Application>Microsoft Office PowerPoint</Application>
  <PresentationFormat>自訂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華康雅宋體</vt:lpstr>
      <vt:lpstr>微軟正黑體</vt:lpstr>
      <vt:lpstr>微軟正黑體 Light</vt:lpstr>
      <vt:lpstr>新細明體</vt:lpstr>
      <vt:lpstr>Arial</vt:lpstr>
      <vt:lpstr>Calibri</vt:lpstr>
      <vt:lpstr>Calibri Light</vt:lpstr>
      <vt:lpstr>Rosewood Std Regular</vt:lpstr>
      <vt:lpstr>Wingdings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212</cp:revision>
  <cp:lastPrinted>2021-03-16T03:45:36Z</cp:lastPrinted>
  <dcterms:created xsi:type="dcterms:W3CDTF">2021-03-15T06:08:56Z</dcterms:created>
  <dcterms:modified xsi:type="dcterms:W3CDTF">2021-03-16T08:42:51Z</dcterms:modified>
</cp:coreProperties>
</file>